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697" r:id="rId5"/>
  </p:sldMasterIdLst>
  <p:notesMasterIdLst>
    <p:notesMasterId r:id="rId31"/>
  </p:notesMasterIdLst>
  <p:sldIdLst>
    <p:sldId id="261" r:id="rId6"/>
    <p:sldId id="257" r:id="rId7"/>
    <p:sldId id="262" r:id="rId8"/>
    <p:sldId id="264" r:id="rId9"/>
    <p:sldId id="271" r:id="rId10"/>
    <p:sldId id="265" r:id="rId11"/>
    <p:sldId id="283" r:id="rId12"/>
    <p:sldId id="284" r:id="rId13"/>
    <p:sldId id="275" r:id="rId14"/>
    <p:sldId id="272" r:id="rId15"/>
    <p:sldId id="273" r:id="rId16"/>
    <p:sldId id="274" r:id="rId17"/>
    <p:sldId id="276" r:id="rId18"/>
    <p:sldId id="281" r:id="rId19"/>
    <p:sldId id="277" r:id="rId20"/>
    <p:sldId id="278" r:id="rId21"/>
    <p:sldId id="279" r:id="rId22"/>
    <p:sldId id="280" r:id="rId23"/>
    <p:sldId id="270" r:id="rId24"/>
    <p:sldId id="282" r:id="rId25"/>
    <p:sldId id="263" r:id="rId26"/>
    <p:sldId id="286" r:id="rId27"/>
    <p:sldId id="285" r:id="rId28"/>
    <p:sldId id="256" r:id="rId29"/>
    <p:sldId id="26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148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A38A8-779E-41FA-8837-772F99F68811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4C95B-0689-4FBE-8BA0-FE56FF3D4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55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F22EA-C0E3-E846-B277-D6CB05F34E7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2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BF442-C759-4356-8D94-0C9B660E9BCD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819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76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270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300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24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919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52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15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98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7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74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934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4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84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189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341562-2EE9-4109-A736-73B72AB5BE9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645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E9B378-16E7-4DCB-9533-E791E34A4A5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458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7A6EF-1B20-47DD-85AA-E6BAACC9D8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023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089555-8122-4B5B-BF13-3411ABA47C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424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9CD574-E5A3-4535-A3A5-0884A729FA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136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F20FF-9F57-42AD-9915-991A3B738C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479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0B1DE4-B4E7-4DD1-9BE1-986A29444E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800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BD9DCC-1655-4A3A-A8F9-19EC7195D3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2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3940C4-3DFD-4513-AEC0-548C61781B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3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2D4D5C-6798-4A3D-B2D1-2A2BFD313F0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865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AA51B0-906B-4608-919D-71FA70D3B8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1778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E94AB-C848-4CC8-BC57-4151FDCB24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9041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797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110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927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478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03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50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575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691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22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208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163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125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088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2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8627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84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9940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1292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046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56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016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10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6468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5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59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929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9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E4E9-E7CD-4597-8F9A-F57A3296532D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8268A-BB2E-4D39-9720-91BFEA13C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5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8E414-EFFD-4E45-A53C-0CB9CBA28FF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582F6-EF13-4FE1-A6EE-BD0A9C1663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64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8934FB-93D7-47C4-8CC9-E8F1D9A25C49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8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4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AC69A-2D58-474D-AD61-B5BB0821DFB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F64B0-E06E-4548-BF6E-490E8CFA71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0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Original research questions from project brief:</a:t>
            </a:r>
          </a:p>
          <a:p>
            <a:pPr marL="457200" indent="-457200">
              <a:buAutoNum type="arabicPeriod"/>
            </a:pPr>
            <a:endParaRPr lang="en-US" sz="2400" dirty="0"/>
          </a:p>
          <a:p>
            <a:pPr marL="457200" indent="-457200">
              <a:buAutoNum type="arabicPeriod"/>
            </a:pPr>
            <a:r>
              <a:rPr lang="en-US" sz="2400" dirty="0" smtClean="0"/>
              <a:t>How </a:t>
            </a:r>
            <a:r>
              <a:rPr lang="en-US" sz="2400" dirty="0"/>
              <a:t>can the consequences of improved rainwater management </a:t>
            </a:r>
            <a:r>
              <a:rPr lang="en-US" sz="2400" dirty="0" smtClean="0"/>
              <a:t>(RMS) systems </a:t>
            </a:r>
            <a:r>
              <a:rPr lang="en-US" sz="2400" dirty="0"/>
              <a:t>be anticipated </a:t>
            </a:r>
            <a:r>
              <a:rPr lang="en-US" sz="2400" dirty="0" smtClean="0"/>
              <a:t>(</a:t>
            </a:r>
            <a:r>
              <a:rPr lang="en-US" sz="2400" i="1" dirty="0" smtClean="0"/>
              <a:t>and measured)</a:t>
            </a:r>
            <a:r>
              <a:rPr lang="en-US" sz="2400" dirty="0" smtClean="0"/>
              <a:t>? What </a:t>
            </a:r>
            <a:r>
              <a:rPr lang="en-US" sz="2400" dirty="0"/>
              <a:t>methods are appropriate under different </a:t>
            </a:r>
            <a:r>
              <a:rPr lang="en-US" sz="2400" dirty="0" smtClean="0"/>
              <a:t>circumstances?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How </a:t>
            </a:r>
            <a:r>
              <a:rPr lang="en-US" sz="2400" dirty="0"/>
              <a:t>can the contribution of improved </a:t>
            </a:r>
            <a:r>
              <a:rPr lang="en-US" sz="2400" dirty="0" smtClean="0"/>
              <a:t>RMS </a:t>
            </a:r>
            <a:r>
              <a:rPr lang="en-US" sz="2400" dirty="0"/>
              <a:t>be assessed relative to the contributions of other </a:t>
            </a:r>
            <a:r>
              <a:rPr lang="en-US" sz="2400" dirty="0" smtClean="0"/>
              <a:t>factors? 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How </a:t>
            </a:r>
            <a:r>
              <a:rPr lang="en-US" sz="2400" dirty="0"/>
              <a:t>can research on </a:t>
            </a:r>
            <a:r>
              <a:rPr lang="en-US" sz="2400" dirty="0" smtClean="0"/>
              <a:t>performance </a:t>
            </a:r>
            <a:r>
              <a:rPr lang="en-US" sz="2400" dirty="0"/>
              <a:t>be used to further improve </a:t>
            </a:r>
            <a:r>
              <a:rPr lang="en-US" sz="2400" dirty="0" smtClean="0"/>
              <a:t>RMS design?</a:t>
            </a: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400" y="152400"/>
            <a:ext cx="3429000" cy="521732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N4 Activity update, May 2012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022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700"/>
            <a:ext cx="91440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3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9667"/>
            <a:ext cx="91440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6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6700"/>
            <a:ext cx="91440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5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/>
          <p:cNvPicPr>
            <a:picLocks noChangeAspect="1" noChangeArrowheads="1"/>
          </p:cNvPicPr>
          <p:nvPr/>
        </p:nvPicPr>
        <p:blipFill rotWithShape="1">
          <a:blip r:embed="rId3" cstate="print"/>
          <a:srcRect l="1303" r="3649"/>
          <a:stretch/>
        </p:blipFill>
        <p:spPr bwMode="auto">
          <a:xfrm>
            <a:off x="228600" y="1047750"/>
            <a:ext cx="869124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3810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Incorporating Topographic Index in the SWAT model</a:t>
            </a:r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738143"/>
              </p:ext>
            </p:extLst>
          </p:nvPr>
        </p:nvGraphicFramePr>
        <p:xfrm>
          <a:off x="6096000" y="363648"/>
          <a:ext cx="2514600" cy="646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4" imgW="1892300" imgH="482600" progId="Equation.3">
                  <p:embed/>
                </p:oleObj>
              </mc:Choice>
              <mc:Fallback>
                <p:oleObj name="Equation" r:id="rId4" imgW="1892300" imgH="482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63648"/>
                        <a:ext cx="2514600" cy="6467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63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9154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14500" y="23525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‘Automating’ the Topographic Index in ArcGIS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:\IWMI docs\presentations\N4 progress slides\SWAT2009_TI.jpg"/>
          <p:cNvPicPr>
            <a:picLocks noChangeAspect="1" noChangeArrowheads="1"/>
          </p:cNvPicPr>
          <p:nvPr/>
        </p:nvPicPr>
        <p:blipFill>
          <a:blip r:embed="rId2"/>
          <a:srcRect l="14706" t="15909" r="14706" b="25000"/>
          <a:stretch>
            <a:fillRect/>
          </a:stretch>
        </p:blipFill>
        <p:spPr bwMode="auto">
          <a:xfrm>
            <a:off x="1524000" y="152400"/>
            <a:ext cx="5943600" cy="6438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48600" y="4572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TI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75840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:\IWMI docs\presentations\N4 progress slides\SWAT2009_gsoils.jpg"/>
          <p:cNvPicPr>
            <a:picLocks noChangeAspect="1" noChangeArrowheads="1"/>
          </p:cNvPicPr>
          <p:nvPr/>
        </p:nvPicPr>
        <p:blipFill>
          <a:blip r:embed="rId2"/>
          <a:srcRect l="14706" t="15909" r="13725" b="25000"/>
          <a:stretch>
            <a:fillRect/>
          </a:stretch>
        </p:blipFill>
        <p:spPr bwMode="auto">
          <a:xfrm>
            <a:off x="1691054" y="152400"/>
            <a:ext cx="5776546" cy="6172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91400" y="457200"/>
            <a:ext cx="1676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Global Soil – to be replaced by </a:t>
            </a:r>
            <a:r>
              <a:rPr lang="en-US" sz="2000" b="1" dirty="0" err="1" smtClean="0"/>
              <a:t>Masterplan</a:t>
            </a:r>
            <a:r>
              <a:rPr lang="en-US" sz="2000" b="1" dirty="0" smtClean="0"/>
              <a:t> soil coverage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1809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H:\IWMI docs\presentations\N4 progress slides\SWAT2009_LU.jpg"/>
          <p:cNvPicPr>
            <a:picLocks noChangeAspect="1" noChangeArrowheads="1"/>
          </p:cNvPicPr>
          <p:nvPr/>
        </p:nvPicPr>
        <p:blipFill>
          <a:blip r:embed="rId2"/>
          <a:srcRect l="3922" t="18182" r="11765" b="25000"/>
          <a:stretch>
            <a:fillRect/>
          </a:stretch>
        </p:blipFill>
        <p:spPr bwMode="auto">
          <a:xfrm>
            <a:off x="609600" y="29239"/>
            <a:ext cx="7848600" cy="6844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42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:\IWMI docs\presentations\N4 progress slides\SWAT2009_HRUs.jpg"/>
          <p:cNvPicPr>
            <a:picLocks noChangeAspect="1" noChangeArrowheads="1"/>
          </p:cNvPicPr>
          <p:nvPr/>
        </p:nvPicPr>
        <p:blipFill>
          <a:blip r:embed="rId2"/>
          <a:srcRect l="16667" t="18182" r="14706" b="25000"/>
          <a:stretch>
            <a:fillRect/>
          </a:stretch>
        </p:blipFill>
        <p:spPr bwMode="auto">
          <a:xfrm>
            <a:off x="1447800" y="5443"/>
            <a:ext cx="6324600" cy="67763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15200" y="4572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HRU’s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95303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WEAP_SWAT_schema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9" r="17011"/>
          <a:stretch/>
        </p:blipFill>
        <p:spPr bwMode="auto">
          <a:xfrm>
            <a:off x="1642368" y="687387"/>
            <a:ext cx="6161103" cy="594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itle 1"/>
          <p:cNvSpPr>
            <a:spLocks noGrp="1"/>
          </p:cNvSpPr>
          <p:nvPr>
            <p:ph type="title" idx="4294967295"/>
          </p:nvPr>
        </p:nvSpPr>
        <p:spPr>
          <a:xfrm>
            <a:off x="2209800" y="76200"/>
            <a:ext cx="4419600" cy="685800"/>
          </a:xfrm>
        </p:spPr>
        <p:txBody>
          <a:bodyPr/>
          <a:lstStyle/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SWAT-WEAP Interface (WEAP schema)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72200" y="5029200"/>
            <a:ext cx="2895600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9C1489"/>
                </a:solidFill>
                <a:cs typeface="Arial" charset="0"/>
              </a:rPr>
              <a:t>SWAT sub-catchments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50"/>
                </a:solidFill>
                <a:cs typeface="Arial" charset="0"/>
              </a:rPr>
              <a:t>Dams / Reservoirs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cs typeface="Arial" charset="0"/>
              </a:rPr>
              <a:t>Irrigation demands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F0"/>
                </a:solidFill>
                <a:cs typeface="Arial" charset="0"/>
              </a:rPr>
              <a:t>River Networks</a:t>
            </a:r>
          </a:p>
        </p:txBody>
      </p:sp>
    </p:spTree>
    <p:extLst>
      <p:ext uri="{BB962C8B-B14F-4D97-AF65-F5344CB8AC3E}">
        <p14:creationId xmlns:p14="http://schemas.microsoft.com/office/powerpoint/2010/main" val="15810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152400"/>
            <a:ext cx="3429000" cy="521732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N4 Activity update, May 2012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762000"/>
            <a:ext cx="6858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N4 team (9 staff; 4 consultants; 10 students):</a:t>
            </a:r>
          </a:p>
          <a:p>
            <a:endParaRPr lang="en-US" dirty="0"/>
          </a:p>
          <a:p>
            <a:r>
              <a:rPr lang="en-US" dirty="0" smtClean="0"/>
              <a:t>TL/hydrology/</a:t>
            </a:r>
            <a:r>
              <a:rPr lang="en-US" dirty="0" err="1" smtClean="0"/>
              <a:t>modelling</a:t>
            </a:r>
            <a:r>
              <a:rPr lang="en-US" dirty="0" smtClean="0"/>
              <a:t>:	Charlotte MacAlister</a:t>
            </a:r>
          </a:p>
          <a:p>
            <a:r>
              <a:rPr lang="en-US" dirty="0"/>
              <a:t>Hydrology/</a:t>
            </a:r>
            <a:r>
              <a:rPr lang="en-US" dirty="0" err="1"/>
              <a:t>modelling</a:t>
            </a:r>
            <a:r>
              <a:rPr lang="en-US" dirty="0" smtClean="0"/>
              <a:t>:	Solomon Seyoum, Dan Fuka, Zach Easton, 			Tammo Steenhuis, Francisco </a:t>
            </a:r>
            <a:r>
              <a:rPr lang="en-US" dirty="0"/>
              <a:t>Flores </a:t>
            </a:r>
            <a:endParaRPr lang="en-US" dirty="0" smtClean="0"/>
          </a:p>
          <a:p>
            <a:r>
              <a:rPr lang="en-US" dirty="0" smtClean="0"/>
              <a:t>Soils/crop productivity:	Teklu Erkossa</a:t>
            </a:r>
          </a:p>
          <a:p>
            <a:r>
              <a:rPr lang="en-US" dirty="0" smtClean="0"/>
              <a:t>Livestock</a:t>
            </a:r>
            <a:r>
              <a:rPr lang="en-US" dirty="0"/>
              <a:t> </a:t>
            </a:r>
            <a:r>
              <a:rPr lang="en-US" dirty="0" smtClean="0"/>
              <a:t>productivity: 	Amare Haileslassie, Don </a:t>
            </a:r>
            <a:r>
              <a:rPr lang="en-US" dirty="0" err="1" smtClean="0"/>
              <a:t>Peden</a:t>
            </a:r>
            <a:endParaRPr lang="en-US" dirty="0" smtClean="0"/>
          </a:p>
          <a:p>
            <a:r>
              <a:rPr lang="en-US" dirty="0" smtClean="0"/>
              <a:t>Economics/Livelihoods:</a:t>
            </a:r>
            <a:r>
              <a:rPr lang="en-US" dirty="0"/>
              <a:t>	</a:t>
            </a:r>
            <a:r>
              <a:rPr lang="en-US" dirty="0" smtClean="0"/>
              <a:t>Kinde </a:t>
            </a:r>
            <a:r>
              <a:rPr lang="en-US" dirty="0"/>
              <a:t>Getnet, Nancy Johnston</a:t>
            </a:r>
          </a:p>
          <a:p>
            <a:r>
              <a:rPr lang="en-US" dirty="0"/>
              <a:t>Economic data review: 	Gerba Leta</a:t>
            </a:r>
          </a:p>
          <a:p>
            <a:r>
              <a:rPr lang="en-US" dirty="0" smtClean="0"/>
              <a:t>Spatial Analysis/data:	Yenenesh Abebe</a:t>
            </a:r>
          </a:p>
          <a:p>
            <a:endParaRPr lang="en-US" dirty="0" smtClean="0"/>
          </a:p>
          <a:p>
            <a:r>
              <a:rPr lang="en-US" b="1" dirty="0">
                <a:solidFill>
                  <a:srgbClr val="0070C0"/>
                </a:solidFill>
              </a:rPr>
              <a:t>Students: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dirty="0" smtClean="0"/>
              <a:t>MSc - </a:t>
            </a:r>
            <a:r>
              <a:rPr lang="en-US" dirty="0" err="1" smtClean="0"/>
              <a:t>Bedasa</a:t>
            </a:r>
            <a:r>
              <a:rPr lang="en-US" dirty="0" smtClean="0"/>
              <a:t> </a:t>
            </a:r>
            <a:r>
              <a:rPr lang="en-US" dirty="0" err="1"/>
              <a:t>Eba</a:t>
            </a:r>
            <a:r>
              <a:rPr lang="en-US" dirty="0"/>
              <a:t> (also N2), </a:t>
            </a:r>
            <a:r>
              <a:rPr lang="en-US" dirty="0" err="1"/>
              <a:t>Ayele</a:t>
            </a:r>
            <a:r>
              <a:rPr lang="en-US" dirty="0"/>
              <a:t> Abebe (also N2), </a:t>
            </a:r>
            <a:r>
              <a:rPr lang="en-US" dirty="0" err="1"/>
              <a:t>Alemayehu</a:t>
            </a:r>
            <a:r>
              <a:rPr lang="en-US" dirty="0"/>
              <a:t> </a:t>
            </a:r>
            <a:r>
              <a:rPr lang="en-US" dirty="0" err="1"/>
              <a:t>Wudneh</a:t>
            </a:r>
            <a:r>
              <a:rPr lang="en-US" dirty="0"/>
              <a:t>, Bamlaku Desalegn, Getnet </a:t>
            </a:r>
            <a:r>
              <a:rPr lang="en-US" dirty="0" err="1"/>
              <a:t>Taye</a:t>
            </a:r>
            <a:r>
              <a:rPr lang="en-US" dirty="0"/>
              <a:t>, </a:t>
            </a:r>
            <a:r>
              <a:rPr lang="en-US" dirty="0" err="1"/>
              <a:t>Negasa</a:t>
            </a:r>
            <a:r>
              <a:rPr lang="en-US" dirty="0"/>
              <a:t> Bane, </a:t>
            </a:r>
            <a:r>
              <a:rPr lang="en-US" dirty="0" err="1"/>
              <a:t>Addisu</a:t>
            </a:r>
            <a:r>
              <a:rPr lang="en-US" dirty="0"/>
              <a:t> </a:t>
            </a:r>
            <a:r>
              <a:rPr lang="en-US" dirty="0" err="1"/>
              <a:t>Asfaw</a:t>
            </a:r>
            <a:r>
              <a:rPr lang="en-US" dirty="0"/>
              <a:t>, Nurelegn </a:t>
            </a:r>
            <a:r>
              <a:rPr lang="en-US" dirty="0" smtClean="0"/>
              <a:t>Mekuriaw.</a:t>
            </a:r>
          </a:p>
          <a:p>
            <a:r>
              <a:rPr lang="en-US" dirty="0" smtClean="0"/>
              <a:t>PhD - </a:t>
            </a:r>
            <a:r>
              <a:rPr lang="en-US" dirty="0"/>
              <a:t>Abeyou Wale, </a:t>
            </a:r>
            <a:r>
              <a:rPr lang="en-US" dirty="0" err="1" smtClean="0"/>
              <a:t>Haimanote</a:t>
            </a:r>
            <a:r>
              <a:rPr lang="en-US" dirty="0" smtClean="0"/>
              <a:t> </a:t>
            </a:r>
            <a:r>
              <a:rPr lang="en-US" dirty="0" err="1" smtClean="0"/>
              <a:t>Bayabil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1066800" y="5450383"/>
            <a:ext cx="438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2012 budget: </a:t>
            </a:r>
            <a:r>
              <a:rPr lang="en-US" dirty="0" smtClean="0"/>
              <a:t>	$359K reducing to $319K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5146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Next: how to parameterize the RMS in the SWAT process model…..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60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0"/>
            <a:ext cx="8458200" cy="3810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Anticipating RMS impacts on Crop Water Productivity – on and off site </a:t>
            </a:r>
            <a:endParaRPr lang="en-US" sz="2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591981"/>
              </p:ext>
            </p:extLst>
          </p:nvPr>
        </p:nvGraphicFramePr>
        <p:xfrm>
          <a:off x="2" y="457202"/>
          <a:ext cx="9143999" cy="639626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22549"/>
                <a:gridCol w="1598455"/>
                <a:gridCol w="2609198"/>
                <a:gridCol w="3913797"/>
              </a:tblGrid>
              <a:tr h="65781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Aim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47797">
                <a:tc rowSpan="6">
                  <a:txBody>
                    <a:bodyPr/>
                    <a:lstStyle/>
                    <a:p>
                      <a:r>
                        <a:rPr lang="en-US" sz="1200" dirty="0" smtClean="0"/>
                        <a:t>1.</a:t>
                      </a:r>
                      <a:r>
                        <a:rPr lang="en-US" sz="1200" baseline="0" dirty="0" smtClean="0"/>
                        <a:t> Estimate on-site effects </a:t>
                      </a:r>
                      <a:endParaRPr lang="en-US" sz="12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sz="1200" dirty="0" smtClean="0"/>
                        <a:t>Understand</a:t>
                      </a:r>
                      <a:r>
                        <a:rPr lang="en-US" sz="1200" baseline="0" dirty="0" smtClean="0"/>
                        <a:t> effect o</a:t>
                      </a:r>
                      <a:r>
                        <a:rPr lang="en-US" sz="1200" dirty="0" smtClean="0"/>
                        <a:t>n crop water productivity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Estimate crop water productivity (CWP) </a:t>
                      </a:r>
                      <a:r>
                        <a:rPr lang="en-US" sz="1200" baseline="0" dirty="0" smtClean="0"/>
                        <a:t>of </a:t>
                      </a:r>
                      <a:r>
                        <a:rPr lang="en-US" sz="1200" baseline="0" dirty="0" err="1" smtClean="0"/>
                        <a:t>Vertisols</a:t>
                      </a:r>
                      <a:r>
                        <a:rPr lang="en-US" sz="1200" baseline="0" dirty="0" smtClean="0"/>
                        <a:t> under current and alternative RMS scenarios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Model baseline for major crops completed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err="1" smtClean="0"/>
                        <a:t>Vertisol</a:t>
                      </a:r>
                      <a:r>
                        <a:rPr lang="en-US" sz="1200" dirty="0" smtClean="0"/>
                        <a:t> areas suitable for different management alternatives identified and mapped</a:t>
                      </a:r>
                      <a:endParaRPr 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baseline="0" dirty="0" smtClean="0"/>
                        <a:t>Estimate CWP of other soils under selected RMS scenarios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Assessment</a:t>
                      </a:r>
                      <a:r>
                        <a:rPr lang="en-US" sz="1200" baseline="0" dirty="0" smtClean="0"/>
                        <a:t> of current RMS at different landscape positions in the selected catchments completed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baseline="0" dirty="0" smtClean="0"/>
                        <a:t>Model baseline for CWP under way with MSc students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smtClean="0"/>
                        <a:t>Identify determinants of CWP</a:t>
                      </a:r>
                      <a:endParaRPr lang="en-US" sz="1200" dirty="0" smtClean="0"/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smtClean="0"/>
                        <a:t>Data analysis under way to identify determinant factors of CWP based on the above at the landscape level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4779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sz="1200" dirty="0" smtClean="0"/>
                        <a:t>Quantify </a:t>
                      </a:r>
                      <a:r>
                        <a:rPr lang="en-US" sz="1200" baseline="0" dirty="0" smtClean="0"/>
                        <a:t>soil e</a:t>
                      </a:r>
                      <a:r>
                        <a:rPr lang="en-US" sz="1200" dirty="0" smtClean="0"/>
                        <a:t>rosion as an indicator of land degradation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Measure sediment</a:t>
                      </a:r>
                      <a:r>
                        <a:rPr lang="en-US" sz="1200" baseline="0" dirty="0" smtClean="0"/>
                        <a:t> and nutrient transport and loss at selected landscapes</a:t>
                      </a:r>
                      <a:endParaRPr 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Sediment</a:t>
                      </a:r>
                      <a:r>
                        <a:rPr lang="en-US" sz="1200" baseline="0" dirty="0" smtClean="0"/>
                        <a:t> sampling and laboratory analysis completed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baseline="0" dirty="0" smtClean="0"/>
                        <a:t>Data preparation and analysis underway</a:t>
                      </a:r>
                      <a:endParaRPr 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Relate nutrient loss to yield loss or replacement cost at landscape level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Crop response functions for selected</a:t>
                      </a:r>
                      <a:r>
                        <a:rPr lang="en-US" sz="1200" baseline="0" dirty="0" smtClean="0"/>
                        <a:t> crops </a:t>
                      </a:r>
                      <a:r>
                        <a:rPr lang="en-US" sz="1200" dirty="0" smtClean="0"/>
                        <a:t>to nitrogen</a:t>
                      </a:r>
                      <a:r>
                        <a:rPr lang="en-US" sz="1200" baseline="0" dirty="0" smtClean="0"/>
                        <a:t> and phosphorus established at landscapes level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baseline="0" dirty="0" smtClean="0"/>
                        <a:t>Further analysis underway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6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Extrapolate</a:t>
                      </a:r>
                      <a:r>
                        <a:rPr lang="en-US" sz="1200" baseline="0" dirty="0" smtClean="0"/>
                        <a:t> to </a:t>
                      </a:r>
                      <a:r>
                        <a:rPr lang="en-US" sz="1200" dirty="0" smtClean="0"/>
                        <a:t>larger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dirty="0" smtClean="0"/>
                        <a:t>basin scale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Method</a:t>
                      </a:r>
                      <a:r>
                        <a:rPr lang="en-US" sz="1200" baseline="0" dirty="0" smtClean="0"/>
                        <a:t> to be discussed and agreed upon</a:t>
                      </a:r>
                      <a:endParaRPr 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17967">
                <a:tc rowSpan="2">
                  <a:txBody>
                    <a:bodyPr/>
                    <a:lstStyle/>
                    <a:p>
                      <a:r>
                        <a:rPr lang="en-US" sz="1200" dirty="0" smtClean="0"/>
                        <a:t>2. Estimate off-site effects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a. Hydrology</a:t>
                      </a:r>
                      <a:r>
                        <a:rPr lang="en-US" sz="1200" baseline="0" dirty="0" smtClean="0"/>
                        <a:t> and water availability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Estimate differential Crop</a:t>
                      </a:r>
                      <a:r>
                        <a:rPr lang="en-US" sz="1200" baseline="0" dirty="0" smtClean="0"/>
                        <a:t> Water Requirement under the RMS scenarios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baseline="0" dirty="0" smtClean="0"/>
                        <a:t>Estimate the impact on flow at sub-catchment levels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Method to be discussed and agreed upon</a:t>
                      </a:r>
                    </a:p>
                  </a:txBody>
                  <a:tcPr/>
                </a:tc>
              </a:tr>
              <a:tr h="46271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b. Water quality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Measure sediment</a:t>
                      </a:r>
                      <a:r>
                        <a:rPr lang="en-US" sz="1200" baseline="0" dirty="0" smtClean="0"/>
                        <a:t> and nutrient load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Sediment</a:t>
                      </a:r>
                      <a:r>
                        <a:rPr lang="en-US" sz="1200" baseline="0" dirty="0" smtClean="0"/>
                        <a:t> and nutrient concentration measured at sub-catchment level</a:t>
                      </a:r>
                      <a:endParaRPr lang="en-US" sz="1200" dirty="0"/>
                    </a:p>
                  </a:txBody>
                  <a:tcPr/>
                </a:tc>
              </a:tr>
              <a:tr h="83288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3. Contribute to capacity</a:t>
                      </a:r>
                      <a:r>
                        <a:rPr lang="en-US" sz="1200" baseline="0" dirty="0" smtClean="0"/>
                        <a:t> building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Support and supervise graduate students from partner institutions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Provide research topics,  financial support and guidance </a:t>
                      </a:r>
                    </a:p>
                    <a:p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6 students</a:t>
                      </a:r>
                      <a:r>
                        <a:rPr lang="en-US" sz="1200" baseline="0" dirty="0" smtClean="0"/>
                        <a:t> finalizing their thesis on two thematic areas: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en-US" sz="1200" baseline="0" dirty="0" smtClean="0"/>
                        <a:t>crop water productivity  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en-US" sz="1200" baseline="0" dirty="0" smtClean="0"/>
                        <a:t>Sediment and nutrient loss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40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587161"/>
              </p:ext>
            </p:extLst>
          </p:nvPr>
        </p:nvGraphicFramePr>
        <p:xfrm>
          <a:off x="101650" y="0"/>
          <a:ext cx="9042350" cy="678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Acrobat Document" r:id="rId3" imgW="16459123" imgH="12344246" progId="AcroExch.Document.7">
                  <p:embed/>
                </p:oleObj>
              </mc:Choice>
              <mc:Fallback>
                <p:oleObj name="Acrobat Document" r:id="rId3" imgW="16459123" imgH="12344246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50" y="0"/>
                        <a:ext cx="9042350" cy="678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609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8324603"/>
              </p:ext>
            </p:extLst>
          </p:nvPr>
        </p:nvGraphicFramePr>
        <p:xfrm>
          <a:off x="228600" y="381000"/>
          <a:ext cx="8686801" cy="60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8274"/>
                <a:gridCol w="2225725"/>
                <a:gridCol w="1591026"/>
                <a:gridCol w="1761776"/>
              </a:tblGrid>
              <a:tr h="60960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Who</a:t>
                      </a:r>
                      <a:r>
                        <a:rPr lang="en-US" baseline="0" dirty="0" smtClean="0"/>
                        <a:t> is responsible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</a:t>
                      </a:r>
                      <a:endParaRPr lang="en-US" dirty="0"/>
                    </a:p>
                  </a:txBody>
                  <a:tcPr/>
                </a:tc>
              </a:tr>
              <a:tr h="13419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Livestock management practices and its implications on rain water use efficiencies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Ayele/</a:t>
                      </a:r>
                      <a:r>
                        <a:rPr lang="en-US" dirty="0" err="1" smtClean="0"/>
                        <a:t>Amare</a:t>
                      </a:r>
                      <a:r>
                        <a:rPr lang="en-US" dirty="0" smtClean="0"/>
                        <a:t>/Alan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Data collected, cleaned, analyzed and draft</a:t>
                      </a:r>
                      <a:r>
                        <a:rPr lang="en-US" baseline="0" dirty="0" smtClean="0"/>
                        <a:t> report in progress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Partly</a:t>
                      </a:r>
                      <a:r>
                        <a:rPr lang="en-US" baseline="0" dirty="0" smtClean="0"/>
                        <a:t> under revision</a:t>
                      </a:r>
                      <a:endParaRPr lang="en-US" dirty="0"/>
                    </a:p>
                  </a:txBody>
                  <a:tcPr/>
                </a:tc>
              </a:tr>
              <a:tr h="15935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Livestock feed sourcing and feeding strategies and its implications on rain water use efficiencies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Bedasa</a:t>
                      </a:r>
                      <a:r>
                        <a:rPr lang="en-US" dirty="0" smtClean="0"/>
                        <a:t>/Amare/Alan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Data collected, cleaned, analyzed and draft</a:t>
                      </a:r>
                      <a:r>
                        <a:rPr lang="en-US" baseline="0" dirty="0" smtClean="0"/>
                        <a:t> report in progress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45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Strategies to integrate livestock</a:t>
                      </a:r>
                      <a:r>
                        <a:rPr lang="en-US" baseline="0" dirty="0" smtClean="0"/>
                        <a:t> into agricultural rain water management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Amare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Kebebe</a:t>
                      </a:r>
                      <a:r>
                        <a:rPr lang="en-US" dirty="0" smtClean="0"/>
                        <a:t>/Alan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Hypothesis developed, (data secured-  from student), model selected and sample model run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Econometrics models </a:t>
                      </a:r>
                      <a:r>
                        <a:rPr lang="en-US" baseline="0" dirty="0" smtClean="0"/>
                        <a:t>( GLM, and  </a:t>
                      </a:r>
                      <a:r>
                        <a:rPr lang="en-US" baseline="0" dirty="0" err="1" smtClean="0"/>
                        <a:t>Tobit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5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8153400" cy="5257800"/>
          </a:xfrm>
        </p:spPr>
        <p:txBody>
          <a:bodyPr>
            <a:noAutofit/>
          </a:bodyPr>
          <a:lstStyle/>
          <a:p>
            <a:pPr algn="l"/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nticipating economic impacts of RMS on households and catchments:</a:t>
            </a:r>
          </a:p>
          <a:p>
            <a:pPr algn="l"/>
            <a:endParaRPr lang="en-US" sz="2000" dirty="0" smtClean="0">
              <a:solidFill>
                <a:srgbClr val="0070C0"/>
              </a:solidFill>
            </a:endParaRPr>
          </a:p>
          <a:p>
            <a:pPr marL="457200" indent="-457200" algn="l"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Establish a baseline of current situation using HH, hydrological/sediment and secondary data (at hydrological unit scale or HRU)</a:t>
            </a:r>
          </a:p>
          <a:p>
            <a:pPr lvl="1" algn="l"/>
            <a:r>
              <a:rPr lang="en-US" sz="1600" dirty="0" smtClean="0">
                <a:solidFill>
                  <a:schemeClr val="tx1"/>
                </a:solidFill>
              </a:rPr>
              <a:t>Done:</a:t>
            </a:r>
          </a:p>
          <a:p>
            <a:pPr marL="742950" lvl="1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Primary HH data gathered at </a:t>
            </a:r>
            <a:r>
              <a:rPr lang="en-US" sz="1600" dirty="0" err="1" smtClean="0">
                <a:solidFill>
                  <a:schemeClr val="tx1"/>
                </a:solidFill>
              </a:rPr>
              <a:t>Jeldu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Diga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Fogera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742950" lvl="1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ECOSAUT </a:t>
            </a:r>
            <a:r>
              <a:rPr lang="en-US" sz="1600" dirty="0">
                <a:solidFill>
                  <a:schemeClr val="tx1"/>
                </a:solidFill>
              </a:rPr>
              <a:t>populated for </a:t>
            </a:r>
            <a:r>
              <a:rPr lang="en-US" sz="1600" dirty="0" err="1">
                <a:solidFill>
                  <a:schemeClr val="tx1"/>
                </a:solidFill>
              </a:rPr>
              <a:t>Jeldu</a:t>
            </a:r>
            <a:r>
              <a:rPr lang="en-US" sz="1600" dirty="0">
                <a:solidFill>
                  <a:schemeClr val="tx1"/>
                </a:solidFill>
              </a:rPr>
              <a:t> and </a:t>
            </a:r>
            <a:r>
              <a:rPr lang="en-US" sz="1600" dirty="0" err="1">
                <a:solidFill>
                  <a:schemeClr val="tx1"/>
                </a:solidFill>
              </a:rPr>
              <a:t>Fogera</a:t>
            </a:r>
            <a:endParaRPr lang="en-US" sz="1600" dirty="0">
              <a:solidFill>
                <a:schemeClr val="tx1"/>
              </a:solidFill>
            </a:endParaRPr>
          </a:p>
          <a:p>
            <a:pPr marL="742950" lvl="1" indent="-285750"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Preliminary analysis </a:t>
            </a:r>
            <a:r>
              <a:rPr lang="en-US" sz="1600" dirty="0" smtClean="0">
                <a:solidFill>
                  <a:schemeClr val="tx1"/>
                </a:solidFill>
              </a:rPr>
              <a:t>completed for </a:t>
            </a:r>
            <a:r>
              <a:rPr lang="en-US" sz="1600" dirty="0" err="1" smtClean="0">
                <a:solidFill>
                  <a:schemeClr val="tx1"/>
                </a:solidFill>
              </a:rPr>
              <a:t>Jeldu</a:t>
            </a:r>
            <a:endParaRPr lang="en-US" sz="1600" dirty="0" smtClean="0">
              <a:solidFill>
                <a:schemeClr val="tx1"/>
              </a:solidFill>
            </a:endParaRPr>
          </a:p>
          <a:p>
            <a:pPr lvl="1" algn="l"/>
            <a:r>
              <a:rPr lang="en-US" sz="1600" dirty="0" smtClean="0">
                <a:solidFill>
                  <a:schemeClr val="tx1"/>
                </a:solidFill>
              </a:rPr>
              <a:t>Challenges:</a:t>
            </a:r>
          </a:p>
          <a:p>
            <a:pPr marL="742950" lvl="1" indent="-285750"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‘Validating’ the model and </a:t>
            </a:r>
            <a:r>
              <a:rPr lang="en-US" sz="1600" dirty="0" smtClean="0">
                <a:solidFill>
                  <a:schemeClr val="tx1"/>
                </a:solidFill>
              </a:rPr>
              <a:t>analysis</a:t>
            </a:r>
            <a:endParaRPr lang="en-US" sz="1600" dirty="0">
              <a:solidFill>
                <a:schemeClr val="tx1"/>
              </a:solidFill>
            </a:endParaRPr>
          </a:p>
          <a:p>
            <a:pPr marL="742950" lvl="1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Incorporating crop, sediment </a:t>
            </a:r>
            <a:r>
              <a:rPr lang="en-US" sz="1600" dirty="0">
                <a:solidFill>
                  <a:schemeClr val="tx1"/>
                </a:solidFill>
              </a:rPr>
              <a:t>and runoff data </a:t>
            </a:r>
            <a:r>
              <a:rPr lang="en-US" sz="1600" dirty="0" smtClean="0">
                <a:solidFill>
                  <a:schemeClr val="tx1"/>
                </a:solidFill>
              </a:rPr>
              <a:t>from 3 sites</a:t>
            </a:r>
            <a:endParaRPr lang="en-US" sz="16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Scenario development with N2, N3 and stakeholders </a:t>
            </a:r>
          </a:p>
          <a:p>
            <a:pPr marL="457200" indent="-457200" algn="l">
              <a:buAutoNum type="arabicPeriod"/>
            </a:pPr>
            <a:endParaRPr lang="en-US" sz="20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Extrapolation of economic impacts of RMS scenarios to larger scale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86400" y="152400"/>
            <a:ext cx="3429000" cy="521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smtClean="0"/>
              <a:t>N4 Activity update, May 2012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2722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2438738"/>
            <a:ext cx="739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Analysis of policy implications of basin scale implementation of </a:t>
            </a:r>
            <a:r>
              <a:rPr lang="en-US" dirty="0" smtClean="0"/>
              <a:t>RMS</a:t>
            </a:r>
          </a:p>
          <a:p>
            <a:endParaRPr lang="en-US" dirty="0"/>
          </a:p>
          <a:p>
            <a:r>
              <a:rPr lang="en-US" dirty="0" smtClean="0"/>
              <a:t>No output so far……..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1"/>
            <a:ext cx="7924800" cy="5181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N4 ‘themes’:</a:t>
            </a:r>
          </a:p>
          <a:p>
            <a:pPr marL="0" indent="0">
              <a:buNone/>
            </a:pPr>
            <a:endParaRPr lang="en-US" sz="2000" b="1" dirty="0" smtClean="0"/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Developing hydrological (process based) and water resource models of the BNB to anticipate the impact of (large scale) RMS implementation</a:t>
            </a:r>
          </a:p>
          <a:p>
            <a:pPr>
              <a:spcBef>
                <a:spcPts val="1200"/>
              </a:spcBef>
            </a:pPr>
            <a:r>
              <a:rPr lang="en-US" sz="2000" i="1" dirty="0" smtClean="0">
                <a:solidFill>
                  <a:schemeClr val="accent3">
                    <a:lumMod val="75000"/>
                  </a:schemeClr>
                </a:solidFill>
              </a:rPr>
              <a:t>Assessing sediment and nutrient transport, loss and contamination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Investigating crop-water and livestock-water productivity &gt; relating to RMS potential</a:t>
            </a:r>
          </a:p>
          <a:p>
            <a:pPr>
              <a:spcBef>
                <a:spcPts val="1200"/>
              </a:spcBef>
            </a:pPr>
            <a:r>
              <a:rPr lang="en-US" sz="2000" i="1" dirty="0" smtClean="0"/>
              <a:t>Livelihoods and poverty impact analysis 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chemeClr val="accent2"/>
                </a:solidFill>
              </a:rPr>
              <a:t>Economic assessment of the water, sediment and agronomic components of the primary farming approaches, </a:t>
            </a:r>
            <a:r>
              <a:rPr lang="en-US" sz="2000" i="1" dirty="0" smtClean="0">
                <a:solidFill>
                  <a:schemeClr val="accent2"/>
                </a:solidFill>
              </a:rPr>
              <a:t>and </a:t>
            </a:r>
            <a:r>
              <a:rPr lang="en-US" sz="2000" i="1" dirty="0" err="1" smtClean="0">
                <a:solidFill>
                  <a:schemeClr val="accent2"/>
                </a:solidFill>
              </a:rPr>
              <a:t>modelling</a:t>
            </a:r>
            <a:r>
              <a:rPr lang="en-US" sz="2000" i="1" dirty="0" smtClean="0">
                <a:solidFill>
                  <a:schemeClr val="accent2"/>
                </a:solidFill>
              </a:rPr>
              <a:t> anticipated impacts of potential RMS on livelihoods in the BNB</a:t>
            </a:r>
            <a:endParaRPr lang="en-US" sz="2000" i="1" dirty="0">
              <a:solidFill>
                <a:schemeClr val="accent2"/>
              </a:solidFill>
            </a:endParaRP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chemeClr val="accent2"/>
                </a:solidFill>
              </a:rPr>
              <a:t>Linking to N3 targeting for recommendation of appropriate ‘development domains’ for RMS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solidFill>
                  <a:schemeClr val="accent2"/>
                </a:solidFill>
              </a:rPr>
              <a:t>Analysis of </a:t>
            </a:r>
            <a:r>
              <a:rPr lang="en-US" sz="2000" dirty="0">
                <a:solidFill>
                  <a:schemeClr val="accent2"/>
                </a:solidFill>
              </a:rPr>
              <a:t>policy implications </a:t>
            </a:r>
            <a:r>
              <a:rPr lang="en-US" sz="2000" dirty="0" smtClean="0">
                <a:solidFill>
                  <a:schemeClr val="accent2"/>
                </a:solidFill>
              </a:rPr>
              <a:t>of basin scale implementation of RMS</a:t>
            </a:r>
            <a:endParaRPr lang="en-US" sz="2000" b="1" dirty="0" smtClean="0">
              <a:solidFill>
                <a:schemeClr val="accent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486400" y="152400"/>
            <a:ext cx="3429000" cy="521732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N4 Activity update, May 2012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67000" y="725134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9BBB59">
                    <a:lumMod val="75000"/>
                  </a:srgbClr>
                </a:solidFill>
              </a:rPr>
              <a:t>*Biophysical 	</a:t>
            </a:r>
            <a:r>
              <a:rPr lang="en-US" sz="2000" dirty="0" smtClean="0">
                <a:solidFill>
                  <a:srgbClr val="C0504D"/>
                </a:solidFill>
              </a:rPr>
              <a:t>*Socio-economic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69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 idx="4294967295"/>
          </p:nvPr>
        </p:nvSpPr>
        <p:spPr>
          <a:xfrm>
            <a:off x="685800" y="762000"/>
            <a:ext cx="4114800" cy="533400"/>
          </a:xfrm>
        </p:spPr>
        <p:txBody>
          <a:bodyPr/>
          <a:lstStyle/>
          <a:p>
            <a:pPr algn="l" eaLnBrk="1" hangingPunct="1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Biophysical Impacts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RMS</a:t>
            </a:r>
            <a:endParaRPr lang="en-US" sz="20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51" name="Content Placeholder 2"/>
          <p:cNvSpPr>
            <a:spLocks noGrp="1"/>
          </p:cNvSpPr>
          <p:nvPr>
            <p:ph idx="4294967295"/>
          </p:nvPr>
        </p:nvSpPr>
        <p:spPr>
          <a:xfrm>
            <a:off x="609600" y="1524000"/>
            <a:ext cx="8153400" cy="4648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Improvements in RMS optimize distribution of rainfall amongst different hydrologic components to:</a:t>
            </a:r>
          </a:p>
          <a:p>
            <a:pPr lvl="1" indent="-342900" eaLnBrk="1" hangingPunct="1">
              <a:buFontTx/>
              <a:buChar char="-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increase water availability &gt; less loss and more water storage (soil, surface, GW)</a:t>
            </a:r>
          </a:p>
          <a:p>
            <a:pPr lvl="1" indent="-342900" eaLnBrk="1" hangingPunct="1">
              <a:buFontTx/>
              <a:buChar char="-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reduce evaporation and increase transpiration i.e. crop water productivity = fodder availability and improved livestock water productivity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1" indent="-342900" eaLnBrk="1" hangingPunct="1">
              <a:buFontTx/>
              <a:buChar char="-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i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mprove soil conditions (reduce sediment loss) and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r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everse land degradation</a:t>
            </a:r>
          </a:p>
          <a:p>
            <a:pPr lvl="1" indent="-342900" eaLnBrk="1" hangingPunct="1">
              <a:buFontTx/>
              <a:buChar char="-"/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Evaluate current status of hydrologic components in relation to rainfall from global data</a:t>
            </a:r>
          </a:p>
          <a:p>
            <a:pPr eaLnBrk="1" hangingPunct="1"/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Initialize hydrologic and water resource models to evaluate impacts of RMS on water availability, sediment load, soil moisture (and groundwater recharge)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486400" y="152400"/>
            <a:ext cx="3429000" cy="521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N4 Activity update, May 2012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988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914400" y="697066"/>
            <a:ext cx="7696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endParaRPr lang="en-US" sz="2000" kern="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fontAlgn="base">
              <a:spcBef>
                <a:spcPts val="1800"/>
              </a:spcBef>
              <a:spcAft>
                <a:spcPct val="0"/>
              </a:spcAft>
              <a:defRPr/>
            </a:pPr>
            <a:r>
              <a:rPr lang="en-US" sz="2000" b="1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Challenges: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Properly describing hydro-physical processes e.g. runoff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Parameterizing hydrological components (P, ET, soil moisture </a:t>
            </a:r>
            <a:r>
              <a:rPr lang="en-US" sz="2000" kern="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etc</a:t>
            </a: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Representing RMS practices </a:t>
            </a:r>
            <a:r>
              <a:rPr lang="en-US" sz="2000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 </a:t>
            </a: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process based model (</a:t>
            </a:r>
            <a:r>
              <a:rPr lang="en-US" sz="2000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SWAT</a:t>
            </a: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Accurate representation of plant water use at large scale (LU-LC)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Reliable sediment data</a:t>
            </a:r>
            <a:endParaRPr lang="en-US" sz="20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Sediment routing in reservoirs within WEAP model</a:t>
            </a: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Definition of </a:t>
            </a:r>
            <a:r>
              <a:rPr lang="en-US" sz="2000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RMS scenarios for impact </a:t>
            </a:r>
            <a:r>
              <a:rPr lang="en-US" sz="2000" kern="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modelling</a:t>
            </a:r>
            <a:endParaRPr lang="en-US" sz="2000" kern="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 fontAlgn="base">
              <a:spcBef>
                <a:spcPts val="18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Linking hydrological, water resource and economic models</a:t>
            </a:r>
            <a:endParaRPr lang="en-US" sz="20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86400" y="152400"/>
            <a:ext cx="3429000" cy="521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N4 Activity update, May 2012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216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126"/>
          <p:cNvGrpSpPr>
            <a:grpSpLocks/>
          </p:cNvGrpSpPr>
          <p:nvPr/>
        </p:nvGrpSpPr>
        <p:grpSpPr bwMode="auto">
          <a:xfrm>
            <a:off x="609600" y="1066800"/>
            <a:ext cx="7848600" cy="5143500"/>
            <a:chOff x="533400" y="1143000"/>
            <a:chExt cx="8191500" cy="5410200"/>
          </a:xfrm>
        </p:grpSpPr>
        <p:sp>
          <p:nvSpPr>
            <p:cNvPr id="29" name="Hexagon 28"/>
            <p:cNvSpPr/>
            <p:nvPr/>
          </p:nvSpPr>
          <p:spPr>
            <a:xfrm>
              <a:off x="3124200" y="1143000"/>
              <a:ext cx="2209800" cy="533400"/>
            </a:xfrm>
            <a:prstGeom prst="hexagon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Rainfall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990600" y="2590800"/>
              <a:ext cx="14478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Vegetation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29000" y="2590800"/>
              <a:ext cx="16002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Land Surface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010400" y="2590800"/>
              <a:ext cx="13716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Water Body</a:t>
              </a:r>
            </a:p>
          </p:txBody>
        </p:sp>
        <p:cxnSp>
          <p:nvCxnSpPr>
            <p:cNvPr id="49" name="Shape 48"/>
            <p:cNvCxnSpPr>
              <a:stCxn id="29" idx="3"/>
              <a:endCxn id="32" idx="0"/>
            </p:cNvCxnSpPr>
            <p:nvPr/>
          </p:nvCxnSpPr>
          <p:spPr>
            <a:xfrm>
              <a:off x="5334000" y="1409700"/>
              <a:ext cx="2362200" cy="1181100"/>
            </a:xfrm>
            <a:prstGeom prst="bentConnector2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4191000" y="1676400"/>
              <a:ext cx="0" cy="91440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29" idx="1"/>
              <a:endCxn id="30" idx="0"/>
            </p:cNvCxnSpPr>
            <p:nvPr/>
          </p:nvCxnSpPr>
          <p:spPr>
            <a:xfrm rot="10800000" flipV="1">
              <a:off x="1714500" y="1409700"/>
              <a:ext cx="1409700" cy="1181100"/>
            </a:xfrm>
            <a:prstGeom prst="bentConnector2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ctangle 69"/>
            <p:cNvSpPr/>
            <p:nvPr/>
          </p:nvSpPr>
          <p:spPr>
            <a:xfrm>
              <a:off x="3505200" y="4267200"/>
              <a:ext cx="14478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Soil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505200" y="5943600"/>
              <a:ext cx="14478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Aquifer</a:t>
              </a: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010400" y="4267200"/>
              <a:ext cx="1447800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Stream</a:t>
              </a:r>
            </a:p>
          </p:txBody>
        </p:sp>
        <p:cxnSp>
          <p:nvCxnSpPr>
            <p:cNvPr id="77" name="Straight Arrow Connector 76"/>
            <p:cNvCxnSpPr/>
            <p:nvPr/>
          </p:nvCxnSpPr>
          <p:spPr>
            <a:xfrm>
              <a:off x="3733800" y="32004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3733800" y="48768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7696200" y="32004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7696200" y="48768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V="1">
              <a:off x="4724400" y="32004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 flipV="1">
              <a:off x="4724400" y="4876800"/>
              <a:ext cx="0" cy="1066800"/>
            </a:xfrm>
            <a:prstGeom prst="straightConnector1">
              <a:avLst/>
            </a:prstGeom>
            <a:ln w="31750">
              <a:solidFill>
                <a:srgbClr val="0070C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 flipV="1">
              <a:off x="4724400" y="1981200"/>
              <a:ext cx="0" cy="609600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/>
            <p:nvPr/>
          </p:nvCxnSpPr>
          <p:spPr>
            <a:xfrm flipV="1">
              <a:off x="8153400" y="1981200"/>
              <a:ext cx="0" cy="609600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 flipV="1">
              <a:off x="2209800" y="1981200"/>
              <a:ext cx="0" cy="609600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 flipV="1">
              <a:off x="1219200" y="1981200"/>
              <a:ext cx="0" cy="609600"/>
            </a:xfrm>
            <a:prstGeom prst="straightConnector1">
              <a:avLst/>
            </a:prstGeom>
            <a:ln w="31750">
              <a:solidFill>
                <a:srgbClr val="00B05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urved Connector 102"/>
            <p:cNvCxnSpPr>
              <a:stCxn id="31" idx="3"/>
            </p:cNvCxnSpPr>
            <p:nvPr/>
          </p:nvCxnSpPr>
          <p:spPr>
            <a:xfrm>
              <a:off x="5029200" y="2895600"/>
              <a:ext cx="1981200" cy="1676400"/>
            </a:xfrm>
            <a:prstGeom prst="curvedConnector3">
              <a:avLst>
                <a:gd name="adj1" fmla="val 50000"/>
              </a:avLst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urved Connector 105"/>
            <p:cNvCxnSpPr>
              <a:stCxn id="71" idx="3"/>
            </p:cNvCxnSpPr>
            <p:nvPr/>
          </p:nvCxnSpPr>
          <p:spPr>
            <a:xfrm flipV="1">
              <a:off x="4953000" y="4572000"/>
              <a:ext cx="1981200" cy="1676400"/>
            </a:xfrm>
            <a:prstGeom prst="curvedConnector3">
              <a:avLst>
                <a:gd name="adj1" fmla="val 50000"/>
              </a:avLst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>
              <a:stCxn id="70" idx="3"/>
            </p:cNvCxnSpPr>
            <p:nvPr/>
          </p:nvCxnSpPr>
          <p:spPr>
            <a:xfrm>
              <a:off x="4953000" y="4572000"/>
              <a:ext cx="1981200" cy="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99" name="TextBox 110"/>
            <p:cNvSpPr txBox="1">
              <a:spLocks noChangeArrowheads="1"/>
            </p:cNvSpPr>
            <p:nvPr/>
          </p:nvSpPr>
          <p:spPr bwMode="auto">
            <a:xfrm>
              <a:off x="2286000" y="2057400"/>
              <a:ext cx="9906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smtClean="0">
                  <a:solidFill>
                    <a:srgbClr val="000000"/>
                  </a:solidFill>
                </a:rPr>
                <a:t>Canopy Evaporation</a:t>
              </a:r>
            </a:p>
          </p:txBody>
        </p:sp>
        <p:sp>
          <p:nvSpPr>
            <p:cNvPr id="3100" name="TextBox 111"/>
            <p:cNvSpPr txBox="1">
              <a:spLocks noChangeArrowheads="1"/>
            </p:cNvSpPr>
            <p:nvPr/>
          </p:nvSpPr>
          <p:spPr bwMode="auto">
            <a:xfrm>
              <a:off x="4384590" y="2263443"/>
              <a:ext cx="1409700" cy="226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smtClean="0">
                  <a:solidFill>
                    <a:srgbClr val="000000"/>
                  </a:solidFill>
                </a:rPr>
                <a:t>Soil Evaporation</a:t>
              </a:r>
            </a:p>
          </p:txBody>
        </p:sp>
        <p:sp>
          <p:nvSpPr>
            <p:cNvPr id="3101" name="TextBox 112"/>
            <p:cNvSpPr txBox="1">
              <a:spLocks noChangeArrowheads="1"/>
            </p:cNvSpPr>
            <p:nvPr/>
          </p:nvSpPr>
          <p:spPr bwMode="auto">
            <a:xfrm>
              <a:off x="7734300" y="1673441"/>
              <a:ext cx="99060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smtClean="0">
                  <a:solidFill>
                    <a:srgbClr val="000000"/>
                  </a:solidFill>
                </a:rPr>
                <a:t>Evaporation</a:t>
              </a:r>
            </a:p>
          </p:txBody>
        </p:sp>
        <p:sp>
          <p:nvSpPr>
            <p:cNvPr id="3102" name="TextBox 113"/>
            <p:cNvSpPr txBox="1">
              <a:spLocks noChangeArrowheads="1"/>
            </p:cNvSpPr>
            <p:nvPr/>
          </p:nvSpPr>
          <p:spPr bwMode="auto">
            <a:xfrm>
              <a:off x="533400" y="1752600"/>
              <a:ext cx="114300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smtClean="0">
                  <a:solidFill>
                    <a:srgbClr val="000000"/>
                  </a:solidFill>
                </a:rPr>
                <a:t>Transpiration</a:t>
              </a:r>
            </a:p>
          </p:txBody>
        </p:sp>
        <p:sp>
          <p:nvSpPr>
            <p:cNvPr id="3103" name="TextBox 114"/>
            <p:cNvSpPr txBox="1">
              <a:spLocks noChangeArrowheads="1"/>
            </p:cNvSpPr>
            <p:nvPr/>
          </p:nvSpPr>
          <p:spPr bwMode="auto">
            <a:xfrm>
              <a:off x="7239000" y="5943600"/>
              <a:ext cx="9906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smtClean="0">
                  <a:solidFill>
                    <a:srgbClr val="000000"/>
                  </a:solidFill>
                </a:rPr>
                <a:t>Watershed discharge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800" y="5410200"/>
              <a:ext cx="1143000" cy="215900"/>
            </a:xfrm>
            <a:prstGeom prst="rect">
              <a:avLst/>
            </a:prstGeom>
            <a:solidFill>
              <a:schemeClr val="accent3"/>
            </a:solidFill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 err="1">
                  <a:solidFill>
                    <a:srgbClr val="000000"/>
                  </a:solidFill>
                </a:rPr>
                <a:t>Baseflow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486400" y="3505200"/>
              <a:ext cx="1143000" cy="215900"/>
            </a:xfrm>
            <a:prstGeom prst="rect">
              <a:avLst/>
            </a:prstGeom>
            <a:solidFill>
              <a:schemeClr val="accent3"/>
            </a:solidFill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Overland flow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334000" y="4432300"/>
              <a:ext cx="762000" cy="215900"/>
            </a:xfrm>
            <a:prstGeom prst="rect">
              <a:avLst/>
            </a:prstGeom>
            <a:solidFill>
              <a:schemeClr val="accent3"/>
            </a:solidFill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Interflow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276600" y="5480203"/>
              <a:ext cx="1066800" cy="215900"/>
            </a:xfrm>
            <a:prstGeom prst="rect">
              <a:avLst/>
            </a:prstGeom>
            <a:solidFill>
              <a:schemeClr val="accent3"/>
            </a:solidFill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Percolation</a:t>
              </a:r>
            </a:p>
          </p:txBody>
        </p:sp>
        <p:cxnSp>
          <p:nvCxnSpPr>
            <p:cNvPr id="121" name="Straight Arrow Connector 120"/>
            <p:cNvCxnSpPr>
              <a:stCxn id="30" idx="3"/>
              <a:endCxn id="31" idx="1"/>
            </p:cNvCxnSpPr>
            <p:nvPr/>
          </p:nvCxnSpPr>
          <p:spPr>
            <a:xfrm>
              <a:off x="2438400" y="2895600"/>
              <a:ext cx="990600" cy="0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9" name="TextBox 121"/>
            <p:cNvSpPr txBox="1">
              <a:spLocks noChangeArrowheads="1"/>
            </p:cNvSpPr>
            <p:nvPr/>
          </p:nvSpPr>
          <p:spPr bwMode="auto">
            <a:xfrm>
              <a:off x="2514600" y="2971800"/>
              <a:ext cx="99060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400" dirty="0" err="1" smtClean="0">
                  <a:solidFill>
                    <a:srgbClr val="000000"/>
                  </a:solidFill>
                </a:rPr>
                <a:t>Throughfall</a:t>
              </a:r>
              <a:endParaRPr lang="en-US" sz="14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3276600" y="3505200"/>
              <a:ext cx="1066800" cy="215900"/>
            </a:xfrm>
            <a:prstGeom prst="rect">
              <a:avLst/>
            </a:prstGeom>
            <a:solidFill>
              <a:schemeClr val="accent3"/>
            </a:solidFill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Infiltration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992917" y="5135045"/>
              <a:ext cx="1371601" cy="22661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Capillary Rise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191000" y="3733801"/>
              <a:ext cx="1295400" cy="22661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Capillary Rise</a:t>
              </a:r>
            </a:p>
          </p:txBody>
        </p:sp>
      </p:grpSp>
      <p:sp>
        <p:nvSpPr>
          <p:cNvPr id="43" name="Title 1"/>
          <p:cNvSpPr txBox="1">
            <a:spLocks/>
          </p:cNvSpPr>
          <p:nvPr/>
        </p:nvSpPr>
        <p:spPr>
          <a:xfrm>
            <a:off x="609600" y="427038"/>
            <a:ext cx="7836023" cy="33496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Optimizing rainfall partitioning and quantifying rainfall-runoff processes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2446" y="4231973"/>
            <a:ext cx="332713" cy="43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7090" y="4210058"/>
            <a:ext cx="1644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Unproductive water use</a:t>
            </a:r>
            <a:endParaRPr lang="en-US" sz="1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8453" y="5079430"/>
            <a:ext cx="3422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760404" y="5127431"/>
            <a:ext cx="1866370" cy="52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TARGET/Productive water use</a:t>
            </a:r>
            <a:endParaRPr lang="en-US" sz="1400" dirty="0"/>
          </a:p>
        </p:txBody>
      </p:sp>
      <p:cxnSp>
        <p:nvCxnSpPr>
          <p:cNvPr id="50" name="Straight Arrow Connector 49"/>
          <p:cNvCxnSpPr/>
          <p:nvPr/>
        </p:nvCxnSpPr>
        <p:spPr bwMode="auto">
          <a:xfrm>
            <a:off x="381000" y="6193048"/>
            <a:ext cx="409254" cy="0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36587" y="6025701"/>
            <a:ext cx="1644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Transfers</a:t>
            </a:r>
            <a:endParaRPr 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264120" y="4002275"/>
            <a:ext cx="1494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Minimize:</a:t>
            </a:r>
            <a:endParaRPr lang="en-US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64120" y="4903434"/>
            <a:ext cx="1494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Maximize:</a:t>
            </a:r>
            <a:endParaRPr lang="en-US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64120" y="5765994"/>
            <a:ext cx="1494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</a:t>
            </a:r>
            <a:r>
              <a:rPr lang="en-US" sz="1400" b="1" dirty="0" smtClean="0"/>
              <a:t>ptimize:</a:t>
            </a:r>
            <a:endParaRPr lang="en-US" sz="1400" b="1" dirty="0"/>
          </a:p>
        </p:txBody>
      </p:sp>
      <p:sp>
        <p:nvSpPr>
          <p:cNvPr id="7" name="Rectangle 6"/>
          <p:cNvSpPr/>
          <p:nvPr/>
        </p:nvSpPr>
        <p:spPr>
          <a:xfrm>
            <a:off x="264120" y="3886200"/>
            <a:ext cx="2243746" cy="2590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2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Proportion of Rainfall Contributing to Major Hydrologic Components </a:t>
            </a:r>
            <a:b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(Climate Forecast System Reanalysis, 31 year mean)</a:t>
            </a:r>
          </a:p>
        </p:txBody>
      </p:sp>
      <p:pic>
        <p:nvPicPr>
          <p:cNvPr id="4099" name="Picture 3" descr="UBN_ANN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" t="2492" r="12283" b="2477"/>
          <a:stretch/>
        </p:blipFill>
        <p:spPr bwMode="auto">
          <a:xfrm>
            <a:off x="914400" y="990600"/>
            <a:ext cx="6951217" cy="561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9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UBN_WET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6" t="3579" r="12234" b="3345"/>
          <a:stretch/>
        </p:blipFill>
        <p:spPr bwMode="auto">
          <a:xfrm>
            <a:off x="1066800" y="914400"/>
            <a:ext cx="6818052" cy="540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762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Proportion of Rainfall Contributing to Major Hydrologic Components </a:t>
            </a:r>
            <a:b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(Climate Forecast System Reanalysis, 31 </a:t>
            </a:r>
            <a:r>
              <a:rPr lang="en-US" sz="2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year mean - Wet Season )</a:t>
            </a:r>
            <a:endParaRPr lang="en-US" sz="20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23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1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200400"/>
            <a:ext cx="4411663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16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762000"/>
            <a:ext cx="2857501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15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371600"/>
            <a:ext cx="2921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21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743887" y="490210"/>
            <a:ext cx="5135716" cy="812800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en-US" sz="2000" dirty="0" smtClean="0"/>
              <a:t>Hydrological Units are defined by a coincidence </a:t>
            </a:r>
            <a:r>
              <a:rPr lang="en-US" sz="2000" dirty="0"/>
              <a:t>of soil type and </a:t>
            </a:r>
            <a:r>
              <a:rPr lang="en-US" sz="2000" dirty="0" err="1" smtClean="0"/>
              <a:t>landuse</a:t>
            </a:r>
            <a:endParaRPr lang="en-US" sz="2000" dirty="0"/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1115565" y="1195094"/>
            <a:ext cx="671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 smtClean="0">
                <a:cs typeface="Arial" pitchFamily="34" charset="0"/>
              </a:rPr>
              <a:t>Soils</a:t>
            </a:r>
          </a:p>
        </p:txBody>
      </p:sp>
      <p:sp>
        <p:nvSpPr>
          <p:cNvPr id="132107" name="Text Box 11"/>
          <p:cNvSpPr txBox="1">
            <a:spLocks noChangeArrowheads="1"/>
          </p:cNvSpPr>
          <p:nvPr/>
        </p:nvSpPr>
        <p:spPr bwMode="auto">
          <a:xfrm>
            <a:off x="4800600" y="1752600"/>
            <a:ext cx="10663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cs typeface="Arial" pitchFamily="34" charset="0"/>
              </a:rPr>
              <a:t>Landuse</a:t>
            </a:r>
            <a:endParaRPr lang="en-US" sz="2000" b="1" dirty="0" smtClean="0">
              <a:cs typeface="Arial" pitchFamily="34" charset="0"/>
            </a:endParaRPr>
          </a:p>
        </p:txBody>
      </p:sp>
      <p:sp>
        <p:nvSpPr>
          <p:cNvPr id="132109" name="Line 13"/>
          <p:cNvSpPr>
            <a:spLocks noChangeShapeType="1"/>
          </p:cNvSpPr>
          <p:nvPr/>
        </p:nvSpPr>
        <p:spPr bwMode="auto">
          <a:xfrm>
            <a:off x="2667000" y="2971800"/>
            <a:ext cx="482600" cy="965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600" smtClean="0">
              <a:solidFill>
                <a:srgbClr val="000099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2110" name="Line 14"/>
          <p:cNvSpPr>
            <a:spLocks noChangeShapeType="1"/>
          </p:cNvSpPr>
          <p:nvPr/>
        </p:nvSpPr>
        <p:spPr bwMode="auto">
          <a:xfrm flipH="1">
            <a:off x="5105400" y="3124200"/>
            <a:ext cx="8382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600" smtClean="0">
              <a:solidFill>
                <a:srgbClr val="000099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>
            <a:off x="672499" y="4038600"/>
            <a:ext cx="1819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cs typeface="Arial" pitchFamily="34" charset="0"/>
              </a:rPr>
              <a:t>Hydrological </a:t>
            </a:r>
          </a:p>
          <a:p>
            <a:pPr algn="ctr"/>
            <a:r>
              <a:rPr lang="en-US" sz="2000" b="1" dirty="0" smtClean="0">
                <a:cs typeface="Arial" pitchFamily="34" charset="0"/>
              </a:rPr>
              <a:t>Response Units</a:t>
            </a:r>
          </a:p>
        </p:txBody>
      </p:sp>
      <p:sp>
        <p:nvSpPr>
          <p:cNvPr id="132112" name="Line 16"/>
          <p:cNvSpPr>
            <a:spLocks noChangeShapeType="1"/>
          </p:cNvSpPr>
          <p:nvPr/>
        </p:nvSpPr>
        <p:spPr bwMode="auto">
          <a:xfrm flipH="1" flipV="1">
            <a:off x="2362200" y="4926241"/>
            <a:ext cx="4114800" cy="381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600" smtClean="0">
              <a:solidFill>
                <a:srgbClr val="000099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2113" name="Line 17"/>
          <p:cNvSpPr>
            <a:spLocks noChangeShapeType="1"/>
          </p:cNvSpPr>
          <p:nvPr/>
        </p:nvSpPr>
        <p:spPr bwMode="auto">
          <a:xfrm flipH="1" flipV="1">
            <a:off x="5029200" y="4648200"/>
            <a:ext cx="1447800" cy="152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600" smtClean="0">
              <a:solidFill>
                <a:srgbClr val="000099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228600"/>
            <a:ext cx="271247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cs typeface="Arial" pitchFamily="34" charset="0"/>
              </a:rPr>
              <a:t>Traditional SWAT</a:t>
            </a:r>
            <a:endParaRPr lang="en-US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55542" y="4370034"/>
            <a:ext cx="2209800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prstClr val="black"/>
                </a:solidFill>
              </a:rPr>
              <a:t>So runoff here is calculated the same..</a:t>
            </a:r>
            <a:endParaRPr lang="en-US" dirty="0">
              <a:solidFill>
                <a:prstClr val="black"/>
              </a:solidFill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prstClr val="black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prstClr val="black"/>
                </a:solidFill>
              </a:rPr>
              <a:t>…as here 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prstClr val="black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prstClr val="black"/>
                </a:solidFill>
              </a:rPr>
              <a:t>b</a:t>
            </a:r>
            <a:r>
              <a:rPr lang="en-US" dirty="0" smtClean="0">
                <a:solidFill>
                  <a:prstClr val="black"/>
                </a:solidFill>
              </a:rPr>
              <a:t>ut we know this is not the case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08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9" grpId="0" animBg="1"/>
      <p:bldP spid="132110" grpId="0" animBg="1"/>
      <p:bldP spid="132111" grpId="0"/>
      <p:bldP spid="132112" grpId="0" animBg="1"/>
      <p:bldP spid="1321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1023</Words>
  <Application>Microsoft Office PowerPoint</Application>
  <PresentationFormat>On-screen Show (4:3)</PresentationFormat>
  <Paragraphs>179</Paragraphs>
  <Slides>25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Office Theme</vt:lpstr>
      <vt:lpstr>1_Office Theme</vt:lpstr>
      <vt:lpstr>Default Design</vt:lpstr>
      <vt:lpstr>2_Office Theme</vt:lpstr>
      <vt:lpstr>3_Office Theme</vt:lpstr>
      <vt:lpstr>Equation</vt:lpstr>
      <vt:lpstr>Acrobat Document</vt:lpstr>
      <vt:lpstr>N4 Activity update, May 2012</vt:lpstr>
      <vt:lpstr>N4 Activity update, May 2012</vt:lpstr>
      <vt:lpstr>N4 Activity update, May 2012</vt:lpstr>
      <vt:lpstr>Biophysical Impacts of RMS</vt:lpstr>
      <vt:lpstr>PowerPoint Presentation</vt:lpstr>
      <vt:lpstr>PowerPoint Presentation</vt:lpstr>
      <vt:lpstr>Proportion of Rainfall Contributing to Major Hydrologic Components  (Climate Forecast System Reanalysis, 31 year mean)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SWAT-WEAP Interface (WEAP schema)</vt:lpstr>
      <vt:lpstr>PowerPoint Presentation</vt:lpstr>
      <vt:lpstr>Anticipating RMS impacts on Crop Water Productivity – on and off site 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Anticipating the consequences rainwater management in the Nile basin</dc:title>
  <dc:creator>Getnet, Kinde (IWMI)</dc:creator>
  <cp:lastModifiedBy>visit</cp:lastModifiedBy>
  <cp:revision>44</cp:revision>
  <dcterms:created xsi:type="dcterms:W3CDTF">2012-05-16T11:06:06Z</dcterms:created>
  <dcterms:modified xsi:type="dcterms:W3CDTF">2012-05-22T07:31:00Z</dcterms:modified>
</cp:coreProperties>
</file>